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306" r:id="rId6"/>
    <p:sldId id="278" r:id="rId7"/>
    <p:sldId id="296" r:id="rId8"/>
    <p:sldId id="298" r:id="rId9"/>
    <p:sldId id="299" r:id="rId10"/>
    <p:sldId id="280" r:id="rId11"/>
    <p:sldId id="301" r:id="rId12"/>
    <p:sldId id="309" r:id="rId13"/>
    <p:sldId id="310" r:id="rId14"/>
    <p:sldId id="303" r:id="rId15"/>
    <p:sldId id="282" r:id="rId16"/>
    <p:sldId id="304" r:id="rId17"/>
    <p:sldId id="284" r:id="rId18"/>
    <p:sldId id="305" r:id="rId19"/>
    <p:sldId id="308" r:id="rId20"/>
    <p:sldId id="302" r:id="rId21"/>
    <p:sldId id="311" r:id="rId22"/>
    <p:sldId id="313" r:id="rId23"/>
    <p:sldId id="260" r:id="rId24"/>
  </p:sldIdLst>
  <p:sldSz cx="12192000" cy="6858000"/>
  <p:notesSz cx="6858000" cy="9144000"/>
  <p:embeddedFontLst>
    <p:embeddedFont>
      <p:font typeface="Aptos" panose="020B0004020202020204" pitchFamily="34" charset="0"/>
      <p:regular r:id="rId26"/>
      <p:bold r:id="rId27"/>
      <p:italic r:id="rId28"/>
      <p:boldItalic r:id="rId29"/>
    </p:embeddedFont>
    <p:embeddedFont>
      <p:font typeface="Aptos Display" panose="020B0004020202020204" pitchFamily="34" charset="0"/>
      <p:regular r:id="rId30"/>
      <p:bold r:id="rId31"/>
      <p:italic r:id="rId32"/>
      <p:boldItalic r:id="rId33"/>
    </p:embeddedFont>
    <p:embeddedFont>
      <p:font typeface="Avenir Next" panose="020B050302020202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65" autoAdjust="0"/>
    <p:restoredTop sz="84823" autoAdjust="0"/>
  </p:normalViewPr>
  <p:slideViewPr>
    <p:cSldViewPr snapToGrid="0">
      <p:cViewPr varScale="1">
        <p:scale>
          <a:sx n="76" d="100"/>
          <a:sy n="76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4589B-3AF9-4A3B-ACF2-A03CC8EC6BF7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C7AB-18E7-4308-8867-2C419B72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8C7AB-18E7-4308-8867-2C419B7230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3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02E2-2A24-5EEE-8323-380144D2F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F2A12-AAED-7F2D-DDDA-27493AC99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E161-5003-B187-738B-F07F1603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FC036-6C26-C0BE-7F9D-25754B2D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1B8CF-7381-5F8B-8B8A-4F1749D2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7886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67D1-9358-F6BC-7B94-79E890F8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F521B-A3E1-B777-7CAF-13EFF918A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3BFB3-CFAB-34CF-30BE-8DD3B6BD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A9A7-2343-249B-D611-E388457D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E194B-B3D6-FF3E-ADBE-9E39BE36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9849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272FC-3027-5CCD-18EA-FC98DC68A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93EC8-4FA6-98B7-4055-F0B85A37E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DA951-23E8-0D31-0BA3-194207F7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745B-108E-0747-FFE5-753C7998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3FC5-16C5-145A-25F0-D38B6833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9664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C2F5-5D07-076D-A54F-76788C5C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51A19-31C3-E37E-19CB-271BB3BE5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1C5E-1393-BD81-D0D7-02C000C6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C2A0C-2540-61B1-BAA0-F03B22A3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7184-68D0-149E-DE38-C49B232B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673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6EB4-0A49-65C8-F115-6062E630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C1BE6-F2E9-89B5-78E8-D833A5632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84E65-0FC8-1AEF-272D-958C914F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3FF67-4FEF-6E6E-91C6-F35E2F67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90EB-FB05-9F96-022E-730AD833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7301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179A-9C99-0897-23DE-AAE18FD3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5B09D-2319-BA56-EFBC-9658C4A14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6BB04-D7A6-8876-C84E-4B31BCB4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30822-CB4E-54B7-15DB-2299D88E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8B448-2AD7-6A94-277B-C18D86F8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5332D-5DE7-A935-F0CB-7FCE02B3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587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C2BB-8F89-1AFE-05FC-511C44AD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D625-DAC0-1997-074D-56C62F16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1B02C-EB81-5677-9B59-CCE66470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9B157-F3BD-688D-B293-3AD495889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74D91-FEDC-8672-341E-1D50F98CC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78AE6-FF1E-C5D1-AC15-C2DFC974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7066A-7A67-8A25-5FC7-136942F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19E1B-DCD5-72D2-112F-4F2A5E5C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915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6B32-85D2-22EB-547B-DED1C71C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F4E45-C1F1-32BF-9E55-36A6AB0B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725B1-FB53-107D-57B6-217CBD85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888F3-C15A-0F87-A661-71E3AC2B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0394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BC2BE-36EF-56C8-6811-DFD3D5B8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93E34-946A-DE9F-582C-8DB56F95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C18C1-3582-2DAA-6B9C-78428ED4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9831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C54C-399E-0E66-1C2F-1AC74EDC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FD810-E49C-05B2-5DF0-DE668C7C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3C91B-5EDC-263F-CFC6-313DDA51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FAB65-2731-77BA-EF29-EC00231C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842DF-142F-4D6C-82D2-01A27992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86573-D67E-640B-3EFF-08A5C60F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6060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F432-A525-DB56-6AA3-A43A0C56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34370-EEB5-F50B-9F29-69BF288BB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8FEE-EB86-A891-1FD5-3AA421AC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02A6E-7EDA-F35A-8D16-2A26EDCB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E8D74-2420-6470-C109-04BA8362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6FF4C-EF9B-7128-82E9-21820A61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2875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E1E93-44D6-596A-E195-15B1E889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463B5-1E98-2AA3-AB99-BEC4F6010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62CC-9112-BC29-0EF2-77AE2A533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A9BD06-13F4-634A-A651-A009AA41C829}" type="datetimeFigureOut">
              <a:rPr lang="en-TR" smtClean="0"/>
              <a:t>2/13/26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4841-9661-047E-020F-DE53918E4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9AD4-364F-CC38-EB59-E05584155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5041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ticaretteurunguvenligi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056B-A684-A2DA-8B6A-3829247C2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0748"/>
            <a:ext cx="9144000" cy="1087397"/>
          </a:xfrm>
        </p:spPr>
        <p:txBody>
          <a:bodyPr>
            <a:noAutofit/>
          </a:bodyPr>
          <a:lstStyle/>
          <a:p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Ticarette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Ürün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Güvenliği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Teknik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Destek</a:t>
            </a:r>
            <a:r>
              <a:rPr lang="tr-TR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Projesi</a:t>
            </a:r>
            <a:br>
              <a:rPr lang="tr-TR" sz="30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TR" sz="3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AC06A-B8E7-106D-DEA9-067FEB7E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3552"/>
            <a:ext cx="9144000" cy="1421115"/>
          </a:xfrm>
        </p:spPr>
        <p:txBody>
          <a:bodyPr>
            <a:normAutofit fontScale="25000" lnSpcReduction="20000"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8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Proje </a:t>
            </a:r>
            <a:r>
              <a:rPr lang="en-GB" sz="8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No: NEAR/ANK/2022/EA-RP/0213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4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en-US" sz="10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4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Kapsamı</a:t>
            </a:r>
            <a:r>
              <a:rPr lang="en-US" sz="10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4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Faaliyetler</a:t>
            </a:r>
            <a:r>
              <a:rPr lang="en-US" sz="10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4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0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4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Beklenen</a:t>
            </a:r>
            <a:r>
              <a:rPr lang="en-US" sz="10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4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Çıktılar</a:t>
            </a:r>
            <a:endParaRPr lang="en-US" sz="10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endParaRPr lang="en-US" sz="8800" kern="100" dirty="0">
              <a:solidFill>
                <a:schemeClr val="bg2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800" kern="100" dirty="0">
                <a:solidFill>
                  <a:schemeClr val="bg2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İstanbul- 16-</a:t>
            </a:r>
            <a:r>
              <a:rPr lang="tr-TR" sz="8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17/02/</a:t>
            </a:r>
            <a:r>
              <a:rPr lang="LID4096" sz="8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tr-TR" sz="8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TR" sz="8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6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10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884317" y="1987200"/>
            <a:ext cx="1079977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2.4: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Yazılımın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Pilot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Uygulaması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Gerçek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hayat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senaryolarındaki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performansını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potansiyel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riskleri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erken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aşamada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tespit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etmek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ölçekli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operasyona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hazır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olup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olmadığını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belirlemek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amacıyla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çekirdek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e-PGD (e-MS)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yazılımının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gerçek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kanıt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verileriyle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entegrasyonunun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edilmesi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Sonraki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Adımlar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internette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yayımlanmasından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önce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testlerinin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gerçekleştirilmesi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Pilot test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faaliyetlerinin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başlatılmasından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önce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pilot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oturumlarının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tamamlanması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848437" y="1356070"/>
            <a:ext cx="1042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Kuruluşlarının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Kapasitelerinin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endParaRPr lang="tr-TR" sz="28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61333" y="1911353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8886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11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26A4C-EEC0-FE69-803C-0D32F88BC1C2}"/>
              </a:ext>
            </a:extLst>
          </p:cNvPr>
          <p:cNvSpPr txBox="1"/>
          <p:nvPr/>
        </p:nvSpPr>
        <p:spPr>
          <a:xfrm>
            <a:off x="848437" y="1980954"/>
            <a:ext cx="1066623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2.3: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Hedef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Gruplara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Eğitimler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İlgili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hedef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grupların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e-PGD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mevzuat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çerçevesi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prosedürleri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araçları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konusundaki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yetkinliklerinin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artırılması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Durum: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No. 1 Nisan 2025’te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uygulanmıştır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gerçekleştirilmiştir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(PGD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kuruluşları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+ e-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pazar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yerleri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No. 2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taslağı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Yararlanıcı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paylaşılmış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İhtiyaç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Analizi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SAPR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uyumlandırılmış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eğitimlere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zamanlı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başlanmıştır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eğitimleri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etmektedir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Sonraki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Adımlar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planının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nihai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getirilmesi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Metin kutusu 7"/>
          <p:cNvSpPr txBox="1"/>
          <p:nvPr/>
        </p:nvSpPr>
        <p:spPr>
          <a:xfrm>
            <a:off x="848437" y="1305271"/>
            <a:ext cx="1042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Kuruluşlarının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Kapasitelerinin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endParaRPr lang="tr-TR" sz="28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61333" y="1860554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317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12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663-0AC3-2F6D-7C18-121926966A20}"/>
              </a:ext>
            </a:extLst>
          </p:cNvPr>
          <p:cNvSpPr txBox="1"/>
          <p:nvPr/>
        </p:nvSpPr>
        <p:spPr>
          <a:xfrm>
            <a:off x="848437" y="1986293"/>
            <a:ext cx="101636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CY" sz="2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sz="2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Etkin bir işbirliği mekanizması kurulması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E-PGD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kapsamındaki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ilgili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aktörler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arasındaki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iş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birliğinin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Durum: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Özet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doküman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Yararlanıcı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paylaşılmıştır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Sonraki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Adımlar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ECM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metodolojisinin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çalıştayının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düzenlenmesi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ECM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aktörleri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arasında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Kuruluşlarının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yeri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835743" y="1324631"/>
            <a:ext cx="1016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3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Etkin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İşbirliği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Mekanizması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Kurulması</a:t>
            </a:r>
            <a:endParaRPr lang="tr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Düz Bağlayıcı 6"/>
          <p:cNvCxnSpPr/>
          <p:nvPr/>
        </p:nvCxnSpPr>
        <p:spPr>
          <a:xfrm>
            <a:off x="973397" y="1907355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5737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13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954274" y="2048958"/>
            <a:ext cx="952459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. Etkin İşbirliği Mekanizmasının hayata geçirilmesi</a:t>
            </a:r>
            <a:endParaRPr lang="en-GB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E-PGD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kapsamındaki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ilgili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aktörler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arasındaki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birliğinin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Sonraki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Adımlar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ECM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rehberinin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ECM’nin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başlatılması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izlenmesi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buSzPct val="85000"/>
            </a:pPr>
            <a:endParaRPr lang="tr-C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835743" y="1358497"/>
            <a:ext cx="1016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3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Etkin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İşbirliği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Mekanizması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Kurulması</a:t>
            </a:r>
            <a:endParaRPr lang="tr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Düz Bağlayıcı 6"/>
          <p:cNvCxnSpPr/>
          <p:nvPr/>
        </p:nvCxnSpPr>
        <p:spPr>
          <a:xfrm>
            <a:off x="973397" y="1924288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201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14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848437" y="2012522"/>
            <a:ext cx="1126273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. Tanıtım ve Görsel Malzemeler</a:t>
            </a:r>
          </a:p>
          <a:p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Projenin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görsel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kimliği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logosunun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oluşturulması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sosyal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medya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hesaplarının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açılması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suretiyle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projenin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görünürlüğünün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artırılması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Durum: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logosu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geliştirilmiş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internet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sitesi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https://eticaretteurunguvenligi.org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oluşturulmuş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olup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sürekli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yönetilmekte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güncellenmektedir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Görünürlük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materyalleri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tasarlanmış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üretilmiş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kullanılmaktadır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Metin kutusu 7"/>
          <p:cNvSpPr txBox="1"/>
          <p:nvPr/>
        </p:nvSpPr>
        <p:spPr>
          <a:xfrm>
            <a:off x="848438" y="1333336"/>
            <a:ext cx="963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4: Farkındalık Artırma</a:t>
            </a:r>
          </a:p>
        </p:txBody>
      </p:sp>
      <p:cxnSp>
        <p:nvCxnSpPr>
          <p:cNvPr id="10" name="Düz Bağlayıcı 6"/>
          <p:cNvCxnSpPr/>
          <p:nvPr/>
        </p:nvCxnSpPr>
        <p:spPr>
          <a:xfrm>
            <a:off x="973397" y="1907355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6049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15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848437" y="2046388"/>
            <a:ext cx="1048815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r-CY" sz="2400" b="1">
                <a:latin typeface="Calibri" panose="020F0502020204030204" pitchFamily="34" charset="0"/>
                <a:cs typeface="Calibri" panose="020F0502020204030204" pitchFamily="34" charset="0"/>
              </a:rPr>
              <a:t>4.2. Proje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Açılış Konferansı</a:t>
            </a:r>
            <a:endParaRPr lang="tr-C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Projenin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hedeflerinin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kilometre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taşlarının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ortaklarının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paydaşlarla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paylaşılması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Açılış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Konferansı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düzenlenmiş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raporu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18.12.2024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tarihinde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onaylanmıştır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r-CY" sz="2400" b="1">
                <a:latin typeface="Calibri" panose="020F0502020204030204" pitchFamily="34" charset="0"/>
                <a:cs typeface="Calibri" panose="020F0502020204030204" pitchFamily="34" charset="0"/>
              </a:rPr>
              <a:t>4.3. 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Uluslararası Sempozyum</a:t>
            </a:r>
            <a:endParaRPr lang="tr-C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Türkiye’de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etkin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e-PGD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mekanizmasının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kurulmasını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desteklemek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amacıyla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e-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PGD’yi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almak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üzere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kilit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ulusal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uluslararası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paydaşları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getiren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uluslararası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sempozyumun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düzenlenmesi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7"/>
          <p:cNvSpPr txBox="1"/>
          <p:nvPr/>
        </p:nvSpPr>
        <p:spPr>
          <a:xfrm>
            <a:off x="848437" y="1401068"/>
            <a:ext cx="1042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4: Farkındalık Artırma</a:t>
            </a:r>
          </a:p>
        </p:txBody>
      </p:sp>
      <p:cxnSp>
        <p:nvCxnSpPr>
          <p:cNvPr id="10" name="Düz Bağlayıcı 6"/>
          <p:cNvCxnSpPr/>
          <p:nvPr/>
        </p:nvCxnSpPr>
        <p:spPr>
          <a:xfrm>
            <a:off x="973397" y="1941221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015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16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848437" y="2046388"/>
            <a:ext cx="112627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r-CY" sz="2000" b="1">
                <a:latin typeface="Calibri" panose="020F0502020204030204" pitchFamily="34" charset="0"/>
                <a:cs typeface="Calibri" panose="020F0502020204030204" pitchFamily="34" charset="0"/>
              </a:rPr>
              <a:t>4.4. Semin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erler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E-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alanında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ilişkin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farkındalıklarını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artırmak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amacıyla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operatörleri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tüketicilere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ülke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genelinde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farkındalık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seminerlerinin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düzenlenmesi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Durum: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İlk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seminerler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gerçekleştirilmiştir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Yararlanıcı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paylaşılmıştır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Sonraki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Adımlar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Konsept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dokümanının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onaylanması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seminerlerin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düzenlenmesine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devam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edilmesi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7"/>
          <p:cNvSpPr txBox="1"/>
          <p:nvPr/>
        </p:nvSpPr>
        <p:spPr>
          <a:xfrm>
            <a:off x="848437" y="1401068"/>
            <a:ext cx="1042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4: Farkındalık Artırma</a:t>
            </a:r>
          </a:p>
        </p:txBody>
      </p:sp>
      <p:cxnSp>
        <p:nvCxnSpPr>
          <p:cNvPr id="10" name="Düz Bağlayıcı 6"/>
          <p:cNvCxnSpPr/>
          <p:nvPr/>
        </p:nvCxnSpPr>
        <p:spPr>
          <a:xfrm>
            <a:off x="973397" y="1941221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8813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17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831504" y="1826259"/>
            <a:ext cx="11262732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r-CY" sz="2000" b="1">
                <a:latin typeface="Calibri" panose="020F0502020204030204" pitchFamily="34" charset="0"/>
                <a:cs typeface="Calibri" panose="020F0502020204030204" pitchFamily="34" charset="0"/>
              </a:rPr>
              <a:t>4.5. 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Kısa Filmler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Kamuoyunda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farkındalığın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artırılması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amacıyla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kısa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film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üretilmesi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bunların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araçlar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kullanılması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Durum: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kısa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film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hazırlanmış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31.07.2025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tarihinde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onaylanmıştır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CY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CY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4.6</a:t>
            </a:r>
            <a:r>
              <a:rPr lang="tr-CY" sz="2000" b="1">
                <a:latin typeface="Calibri" panose="020F0502020204030204" pitchFamily="34" charset="0"/>
                <a:cs typeface="Calibri" panose="020F0502020204030204" pitchFamily="34" charset="0"/>
              </a:rPr>
              <a:t>. So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syal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Medya: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Özellikle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genç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kitle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başta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olmak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üzere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geniş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hedef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kitlenin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dikkatini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çekmek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sosyal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medya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aracılığıyla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kitleyle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sürekli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etkileşimi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sürdürmek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Sosyal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medya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hesapları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açılmış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olup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düzenli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güncellenmektedir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r-CY" sz="2000" b="1">
                <a:latin typeface="Calibri" panose="020F0502020204030204" pitchFamily="34" charset="0"/>
                <a:cs typeface="Calibri" panose="020F0502020204030204" pitchFamily="34" charset="0"/>
              </a:rPr>
              <a:t>4.7. 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Yayınlar: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konularında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kamuoyunu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paydaşları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bilgilendirmek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Tüketicilere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kısa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rehber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hazırlanmış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olup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internet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sitesinde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yayımlanmıştır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Yayımlara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devam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edilecektir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r-CY" sz="2000" b="1">
                <a:latin typeface="Calibri" panose="020F0502020204030204" pitchFamily="34" charset="0"/>
                <a:cs typeface="Calibri" panose="020F0502020204030204" pitchFamily="34" charset="0"/>
              </a:rPr>
              <a:t>4.8. Proje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Kapanış Konferansı ve Panel</a:t>
            </a:r>
            <a:endParaRPr lang="tr-CY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7"/>
          <p:cNvSpPr txBox="1"/>
          <p:nvPr/>
        </p:nvSpPr>
        <p:spPr>
          <a:xfrm>
            <a:off x="848437" y="1282537"/>
            <a:ext cx="1042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4: Farkındalık Artırma</a:t>
            </a:r>
          </a:p>
        </p:txBody>
      </p:sp>
      <p:cxnSp>
        <p:nvCxnSpPr>
          <p:cNvPr id="10" name="Düz Bağlayıcı 6"/>
          <p:cNvCxnSpPr/>
          <p:nvPr/>
        </p:nvCxnSpPr>
        <p:spPr>
          <a:xfrm>
            <a:off x="973397" y="1805757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9116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FA28-C795-5565-CA04-0C6C1F65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530"/>
            <a:ext cx="10515600" cy="48842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Yaklaşan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Öncelikler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D4DAA-B28D-F09A-0448-2D1B8E6EA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435"/>
            <a:ext cx="10515600" cy="27633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Üçüncü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ziyaretinin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tamamlanmasının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ardından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İyi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Raporunun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nihai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getirilmesi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çalışmalarına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devam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edilmesi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sürecinin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başlatılması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2’nin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kabul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edilmesi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modüllerinin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Hazırlanan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ECM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metodolojisinin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Yararlanıcı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paylaşılması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Çalıştaylarda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netleştirilmesi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Düz Bağlayıcı 6">
            <a:extLst>
              <a:ext uri="{FF2B5EF4-FFF2-40B4-BE49-F238E27FC236}">
                <a16:creationId xmlns:a16="http://schemas.microsoft.com/office/drawing/2014/main" id="{A4BDD8B4-7D3A-552F-881B-EF08E3A1C46A}"/>
              </a:ext>
            </a:extLst>
          </p:cNvPr>
          <p:cNvCxnSpPr/>
          <p:nvPr/>
        </p:nvCxnSpPr>
        <p:spPr>
          <a:xfrm>
            <a:off x="973397" y="1873489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7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FA28-C795-5565-CA04-0C6C1F65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2" y="1283468"/>
            <a:ext cx="9508065" cy="48842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Sonuç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D4DAA-B28D-F09A-0448-2D1B8E6EA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2672"/>
            <a:ext cx="11082868" cy="3691465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hızla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ilerlemektedir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Eylem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dâhil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olmak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üzere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analitik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dokümanlar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tamamlanmıştır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planlanan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takvim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doğrultusunda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ilerlemektedir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Nihai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aşamaları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güçlü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oluşturulmuştur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Bugün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kuruluşları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UDK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sektörü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arasında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yapılan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gelişmekte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e-PGD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katkı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sağlaması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özellikle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kapsamında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planlanan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ECM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mekanizması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sürecinde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olumlu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işbirliklerinin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kurulmasına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vesile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hedeflenmektedir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Düz Bağlayıcı 6">
            <a:extLst>
              <a:ext uri="{FF2B5EF4-FFF2-40B4-BE49-F238E27FC236}">
                <a16:creationId xmlns:a16="http://schemas.microsoft.com/office/drawing/2014/main" id="{A4BDD8B4-7D3A-552F-881B-EF08E3A1C46A}"/>
              </a:ext>
            </a:extLst>
          </p:cNvPr>
          <p:cNvCxnSpPr/>
          <p:nvPr/>
        </p:nvCxnSpPr>
        <p:spPr>
          <a:xfrm>
            <a:off x="973397" y="1788824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58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22B2-2178-744E-1381-2306D566A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156"/>
            <a:ext cx="10515600" cy="3745448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ekibinin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mobilizasyonu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09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Eylül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Açılış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(Kick-off)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Toplantısı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ofisinin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kurulması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Başlangıç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Dönemi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Planının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hazırlanması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Paydaşların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gözden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geçirilmesi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katılım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planının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hazırlanması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Faaliyetlerin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hâlen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geçerliliğini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koruduğundan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olmak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TAT’ın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Yararlanıcının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ihtiyaç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beklentilerinin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tamamen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farkında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olmasını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sağlamak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amacıyla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paydaşlarla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toplantıların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gerçekleştirilmesi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Taslak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Başlangıç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Raporunun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hazırlanması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sunulması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Açılış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Konferansının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gerçekleştirilmesi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7">
            <a:extLst>
              <a:ext uri="{FF2B5EF4-FFF2-40B4-BE49-F238E27FC236}">
                <a16:creationId xmlns:a16="http://schemas.microsoft.com/office/drawing/2014/main" id="{7A7A0CCA-2DBB-7C9D-AC59-BA3BE6367252}"/>
              </a:ext>
            </a:extLst>
          </p:cNvPr>
          <p:cNvSpPr txBox="1"/>
          <p:nvPr/>
        </p:nvSpPr>
        <p:spPr>
          <a:xfrm>
            <a:off x="859179" y="1288037"/>
            <a:ext cx="983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Başlangıç Dönemi</a:t>
            </a:r>
          </a:p>
        </p:txBody>
      </p:sp>
      <p:cxnSp>
        <p:nvCxnSpPr>
          <p:cNvPr id="2" name="Düz Bağlayıcı 6">
            <a:extLst>
              <a:ext uri="{FF2B5EF4-FFF2-40B4-BE49-F238E27FC236}">
                <a16:creationId xmlns:a16="http://schemas.microsoft.com/office/drawing/2014/main" id="{3D9F4CF0-94F4-05A2-5702-467925CC388C}"/>
              </a:ext>
            </a:extLst>
          </p:cNvPr>
          <p:cNvCxnSpPr/>
          <p:nvPr/>
        </p:nvCxnSpPr>
        <p:spPr>
          <a:xfrm>
            <a:off x="973397" y="1805757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709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6C689-1366-3888-8398-ED6027F42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3A0E-5053-F03D-C301-CA281077E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4044"/>
            <a:ext cx="9144000" cy="1087397"/>
          </a:xfrm>
        </p:spPr>
        <p:txBody>
          <a:bodyPr>
            <a:normAutofit/>
          </a:bodyPr>
          <a:lstStyle/>
          <a:p>
            <a:r>
              <a:rPr lang="en-TR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endParaRPr lang="en-T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85732-08AE-D86D-79F5-FC9C6EADB895}"/>
              </a:ext>
            </a:extLst>
          </p:cNvPr>
          <p:cNvSpPr txBox="1"/>
          <p:nvPr/>
        </p:nvSpPr>
        <p:spPr>
          <a:xfrm>
            <a:off x="2809702" y="4073237"/>
            <a:ext cx="7614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Selin ÖZŞAHİN AYKENT</a:t>
            </a:r>
          </a:p>
          <a:p>
            <a:r>
              <a:rPr lang="en-US" sz="2200">
                <a:solidFill>
                  <a:schemeClr val="bg1"/>
                </a:solidFill>
              </a:rPr>
              <a:t>Ürün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Güvenliği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ve</a:t>
            </a:r>
            <a:r>
              <a:rPr lang="en-US" sz="2200" dirty="0">
                <a:solidFill>
                  <a:schemeClr val="bg1"/>
                </a:solidFill>
              </a:rPr>
              <a:t> PGD </a:t>
            </a:r>
            <a:r>
              <a:rPr lang="en-US" sz="2200" dirty="0" err="1">
                <a:solidFill>
                  <a:schemeClr val="bg1"/>
                </a:solidFill>
              </a:rPr>
              <a:t>Kıdemli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Uzmanı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E-</a:t>
            </a:r>
            <a:r>
              <a:rPr lang="en-US" sz="2200" dirty="0" err="1">
                <a:solidFill>
                  <a:schemeClr val="bg1"/>
                </a:solidFill>
              </a:rPr>
              <a:t>posta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selinozsahin@yahoo.com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0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3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663-0AC3-2F6D-7C18-121926966A20}"/>
              </a:ext>
            </a:extLst>
          </p:cNvPr>
          <p:cNvSpPr txBox="1"/>
          <p:nvPr/>
        </p:nvSpPr>
        <p:spPr>
          <a:xfrm>
            <a:off x="859179" y="2084788"/>
            <a:ext cx="1036319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1.1. Türkiye’nin Mevcut Durum Analizi</a:t>
            </a:r>
          </a:p>
          <a:p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Türkiye’de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ticarette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gözetimi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denetiminin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durumunu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ortaya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koyan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Analiz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Raporu’nun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Türkiye’de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Durumun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Analizine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İlişkin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Rapor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23.01.2025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tarihinde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düzenlenen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çalıştay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doğrulanmış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06.02.2025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tarihinde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Yararlanıcı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onaylanarak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nihai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getirilmiştir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859179" y="1423501"/>
            <a:ext cx="9838317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1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Strateji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Eylem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endParaRPr lang="tr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73397" y="1975087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04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4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859179" y="2189440"/>
            <a:ext cx="107926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. AB En İyi Uygulamalarının Analizi</a:t>
            </a:r>
            <a:endParaRPr lang="en-GB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AB’de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ticarette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gözetimi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denetimine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ilişkin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iyi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uygulamaların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belirlenmesi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analiz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edilmesi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Bu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kıyaslama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analizini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seçilen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3 AB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üyesi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ülkede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gerçekleştirilecek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ziyaretlerini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bunu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takiben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İyi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Uygulamalar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Raporu”nun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hazırlanmasını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içermektedir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Durum: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- 2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ziyareti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düzenlenmiştir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Belçika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Hollanda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İyi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Uygulamalar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Raporu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kısmen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taslak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hâline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getirilmiştir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ct val="85000"/>
              <a:buFont typeface="Wingdings" pitchFamily="2" charset="2"/>
              <a:buChar char="v"/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859179" y="1491233"/>
            <a:ext cx="9838317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1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Strateji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Eylem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endParaRPr lang="tr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73397" y="2093618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1953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5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26A4C-EEC0-FE69-803C-0D32F88BC1C2}"/>
              </a:ext>
            </a:extLst>
          </p:cNvPr>
          <p:cNvSpPr txBox="1"/>
          <p:nvPr/>
        </p:nvSpPr>
        <p:spPr>
          <a:xfrm>
            <a:off x="953902" y="2126564"/>
            <a:ext cx="101103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tr-CY" sz="2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İhtiyaç Analizi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1.1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1.2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çıktıları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alınarak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paydaşların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ihtiyaçlarının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belirlenmesi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İhtiyaç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Analizi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Raporu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18–20.06.2025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tarihlerinde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düzenlenen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doğrulanmış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15.08.2025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tarihinde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Yararlanıcı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onaylanarak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nihai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getirilmiştir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973397" y="1423501"/>
            <a:ext cx="972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1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Strateji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Eylem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endParaRPr lang="tr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73397" y="2042819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5658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6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B6303-1505-948C-C992-586E1A80147D}"/>
              </a:ext>
            </a:extLst>
          </p:cNvPr>
          <p:cNvSpPr txBox="1"/>
          <p:nvPr/>
        </p:nvSpPr>
        <p:spPr>
          <a:xfrm>
            <a:off x="859179" y="2294909"/>
            <a:ext cx="1047741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CY" sz="2200" b="1">
                <a:latin typeface="Calibri" panose="020F0502020204030204" pitchFamily="34" charset="0"/>
                <a:cs typeface="Calibri" panose="020F0502020204030204" pitchFamily="34" charset="0"/>
              </a:rPr>
              <a:t>Strate</a:t>
            </a:r>
            <a:r>
              <a:rPr lang="tr-T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ji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ve Eylem Planı hazırlanması</a:t>
            </a:r>
          </a:p>
          <a:p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Türkiye’de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etkin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gözetimi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denetimi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sisteminin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kurulmasına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çerçeveyi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gerekli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eylemleri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belirleyen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Strateji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Eylem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Planının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paydaş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istişareleri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yoluyla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doğrulanması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nihai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getirilmesi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Strateji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Eylem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09–11.09.2025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tarihlerinde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düzenlenen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çalıştay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doğrulanmış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21.11.2025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tarihinde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Yararlanıcı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onaylanarak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nihai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getirilmiştir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859179" y="1457367"/>
            <a:ext cx="9838317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1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Strateji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Eylem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endParaRPr lang="tr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73397" y="2093618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040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7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663-0AC3-2F6D-7C18-121926966A20}"/>
              </a:ext>
            </a:extLst>
          </p:cNvPr>
          <p:cNvSpPr txBox="1"/>
          <p:nvPr/>
        </p:nvSpPr>
        <p:spPr>
          <a:xfrm>
            <a:off x="776232" y="1968570"/>
            <a:ext cx="1093060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CY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sz="2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E-Ticarette PGD Mevzuat Çerçevesinin Güncellenmesi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E-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gözetimi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denetimi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mevzuat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çerçevesinin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e-PGD (e-MS)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özgünlükleri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uluslararası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iyi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uygulamalar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doğrultusunda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güncellenmesi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Durum: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Mevzuat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raporu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hazırlanmış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onaylanmıştır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Hukuk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Grubu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kurulmuş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olup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çalışmalarını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sürdürmektedir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RFU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Çalıştayı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11-13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Şubat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2026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tarihinde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gerçekleştirilmiştir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Sonraki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Adımlar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E-PGD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mevzuat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çerçevesine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ilişkin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değişikliklerin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ilgili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paydaşlarla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netleştirilmesi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sonrası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RFU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Koordinasyon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Toplantılarının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düzenlenmesi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848437" y="1322204"/>
            <a:ext cx="1042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Kuruluşlarının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Kapasitelerinin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endParaRPr lang="tr-TR" sz="28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61333" y="1860554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16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8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884317" y="1987200"/>
            <a:ext cx="1079977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 E-ticaret PGD Yazılımının Geliştirilmesi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2.2.1: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Raporunun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Hazırlanması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E-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platformları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üzerinden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satılan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ürünlerin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PGD’sine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uygulanacak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çerçevesini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sunmak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amacıyla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raporun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Durum: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İlk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sürüm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Temmuz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2025’te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teslim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edilmiş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Yararlanıcı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revize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edilmiştir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İkinci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sürüm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TAT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Aralık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2025’te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sunulacaktır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Sonraki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Adımlar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oturumlarında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görüşülen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mutabık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kalınan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hususlar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doğrultusunda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e-PGD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yazılımı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raporuna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ilişkin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değişikliklerin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yapılması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ikinci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sürümün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gözden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geçirilmesi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Metin kutusu 7"/>
          <p:cNvSpPr txBox="1"/>
          <p:nvPr/>
        </p:nvSpPr>
        <p:spPr>
          <a:xfrm>
            <a:off x="848437" y="1356070"/>
            <a:ext cx="1042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Kuruluşlarının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Kapasitelerinin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endParaRPr lang="tr-TR" sz="28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61333" y="1911353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666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9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884317" y="1885602"/>
            <a:ext cx="107997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 E-ticaret PGD Yazılımının Geliştirilmesi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2.2.2: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E-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platformları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üzerinden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satılan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ürünlerin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PGD’sini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desteklemek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amacıyla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uygulamasının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Durum: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önemli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ölçüde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geliştirilmiş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PGD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kuruluşlarının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katılımıyla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sürekli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uyarlanmaktadır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Sonraki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Adımlar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PGD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kuruluşlarından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alınan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girdiler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doğrultusunda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yazılımın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sürekli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uyarlanması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Risk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hesaplamalarının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risk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değerlendirmesinin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gerçekleştirilmesine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güncellemesinin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yapılması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ECM’yi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destekleyecek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özelliklerin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Metin kutusu 7"/>
          <p:cNvSpPr txBox="1"/>
          <p:nvPr/>
        </p:nvSpPr>
        <p:spPr>
          <a:xfrm>
            <a:off x="848437" y="1356070"/>
            <a:ext cx="1042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Kuruluşlarının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Kapasitelerinin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endParaRPr lang="tr-TR" sz="28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61333" y="1826688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560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bfee33-8991-448a-935d-d31d10ce035c">
      <Terms xmlns="http://schemas.microsoft.com/office/infopath/2007/PartnerControls"/>
    </lcf76f155ced4ddcb4097134ff3c332f>
    <TaxCatchAll xmlns="981856ac-4200-4117-959e-14ff693142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09F9AA9525E4FA6EF37ED12AE9CA6" ma:contentTypeVersion="18" ma:contentTypeDescription="Create a new document." ma:contentTypeScope="" ma:versionID="957868bfab915f7c72693c7b4e6a0e66">
  <xsd:schema xmlns:xsd="http://www.w3.org/2001/XMLSchema" xmlns:xs="http://www.w3.org/2001/XMLSchema" xmlns:p="http://schemas.microsoft.com/office/2006/metadata/properties" xmlns:ns2="14bfee33-8991-448a-935d-d31d10ce035c" xmlns:ns3="981856ac-4200-4117-959e-14ff693142c2" targetNamespace="http://schemas.microsoft.com/office/2006/metadata/properties" ma:root="true" ma:fieldsID="9852a806f2ccb044f3cfbd39c0568971" ns2:_="" ns3:_="">
    <xsd:import namespace="14bfee33-8991-448a-935d-d31d10ce035c"/>
    <xsd:import namespace="981856ac-4200-4117-959e-14ff693142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ee33-8991-448a-935d-d31d10ce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575ec5-6251-4a15-9c31-6c2f4a4e11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856ac-4200-4117-959e-14ff693142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c99303-a934-44c7-9b34-6c0d0fada6de}" ma:internalName="TaxCatchAll" ma:showField="CatchAllData" ma:web="981856ac-4200-4117-959e-14ff693142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C57875-F8A0-41FA-A093-AE9B7BD17A89}">
  <ds:schemaRefs>
    <ds:schemaRef ds:uri="http://schemas.microsoft.com/office/2006/metadata/properties"/>
    <ds:schemaRef ds:uri="http://schemas.microsoft.com/office/infopath/2007/PartnerControls"/>
    <ds:schemaRef ds:uri="14bfee33-8991-448a-935d-d31d10ce035c"/>
    <ds:schemaRef ds:uri="981856ac-4200-4117-959e-14ff693142c2"/>
  </ds:schemaRefs>
</ds:datastoreItem>
</file>

<file path=customXml/itemProps2.xml><?xml version="1.0" encoding="utf-8"?>
<ds:datastoreItem xmlns:ds="http://schemas.openxmlformats.org/officeDocument/2006/customXml" ds:itemID="{78EBFEE0-3BED-49D2-B6DB-AAD416FE2C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80D5C7-37F8-4B9D-9E83-48AD0A0A6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fee33-8991-448a-935d-d31d10ce035c"/>
    <ds:schemaRef ds:uri="981856ac-4200-4117-959e-14ff693142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5869</TotalTime>
  <Words>1383</Words>
  <Application>Microsoft Macintosh PowerPoint</Application>
  <PresentationFormat>Widescreen</PresentationFormat>
  <Paragraphs>180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Avenir Next</vt:lpstr>
      <vt:lpstr>Calibri</vt:lpstr>
      <vt:lpstr>Wingdings</vt:lpstr>
      <vt:lpstr>Aptos Display</vt:lpstr>
      <vt:lpstr>Aptos</vt:lpstr>
      <vt:lpstr>Arial</vt:lpstr>
      <vt:lpstr>Office Theme</vt:lpstr>
      <vt:lpstr>E-Ticarette Ürün Güvenliği için Teknik Destek Projesi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Yaklaşan Öncelikler</vt:lpstr>
      <vt:lpstr>Sonuç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E-Ticarette Ürün Güvenliği için Teknik Destek Projesi  E-PGD Yazılımı Tanıtımı</dc:title>
  <dc:creator>Office 365</dc:creator>
  <cp:lastModifiedBy>selin ozsahin aykent</cp:lastModifiedBy>
  <cp:revision>109</cp:revision>
  <dcterms:created xsi:type="dcterms:W3CDTF">2024-12-12T11:38:41Z</dcterms:created>
  <dcterms:modified xsi:type="dcterms:W3CDTF">2026-02-13T00:22:57Z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0x01010075009F9AA9525E4FA6EF37ED12AE9CA6</vt:lpwstr>
  </property>
  <property fmtid="{D5CDD505-2E9C-101B-9397-08002B2CF9AE}" pid="3" name="geodilabelclass">
    <vt:lpwstr>id_classification_unclassified=0ef0d4bf-59b8-4ae6-bbc0-fafde041157b</vt:lpwstr>
  </property>
  <property fmtid="{D5CDD505-2E9C-101B-9397-08002B2CF9AE}" pid="4" name="geodilabeluser">
    <vt:lpwstr>user=15128332780</vt:lpwstr>
  </property>
  <property fmtid="{D5CDD505-2E9C-101B-9397-08002B2CF9AE}" pid="5" name="geodilabeltime">
    <vt:lpwstr>datetime=2025-03-03T11:33:12.385Z</vt:lpwstr>
  </property>
</Properties>
</file>